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75" r:id="rId6"/>
    <p:sldId id="258" r:id="rId7"/>
    <p:sldId id="276" r:id="rId8"/>
    <p:sldId id="278" r:id="rId9"/>
    <p:sldId id="277" r:id="rId10"/>
    <p:sldId id="279" r:id="rId11"/>
    <p:sldId id="280" r:id="rId12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CBB1B-93FB-6AA8-1119-16E356B2FBE9}" v="1" dt="2025-10-28T08:50:41.580"/>
    <p1510:client id="{CFD10CB0-254C-9879-BF97-773AE5AFB1E2}" v="159" dt="2025-10-28T10:08:50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8"/>
    <p:restoredTop sz="94694"/>
  </p:normalViewPr>
  <p:slideViewPr>
    <p:cSldViewPr snapToGrid="0">
      <p:cViewPr varScale="1">
        <p:scale>
          <a:sx n="121" d="100"/>
          <a:sy n="121" d="100"/>
        </p:scale>
        <p:origin x="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81FEB-46F8-5049-B5D0-077C3F6E337B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95C9F-CE0E-CB43-A6F5-3852D7471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0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urple gradient&#10;&#10;AI-generated content may be incorrect.">
            <a:extLst>
              <a:ext uri="{FF2B5EF4-FFF2-40B4-BE49-F238E27FC236}">
                <a16:creationId xmlns:a16="http://schemas.microsoft.com/office/drawing/2014/main" id="{3E5B16CC-FACB-11D9-C7DD-0D4418343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F2DC6-1D8F-68F6-3F7B-6B2555D1BB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Welcome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482CB-F176-DF59-B8F5-4EFEB36F28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347515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6000" b="0" i="0">
                <a:solidFill>
                  <a:schemeClr val="bg1"/>
                </a:solidFill>
                <a:latin typeface="Alexandria Light" pitchFamily="2" charset="-78"/>
                <a:cs typeface="Alexandria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We are </a:t>
            </a:r>
            <a:r>
              <a:rPr lang="en-GB" dirty="0" err="1"/>
              <a:t>Gynaia</a:t>
            </a:r>
            <a:r>
              <a:rPr lang="en-GB" dirty="0"/>
              <a:t>.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6BC3-F4CB-1632-73F1-6F4A8958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BE" dirty="0">
                <a:latin typeface="Alexandria Light" pitchFamily="2" charset="-78"/>
                <a:cs typeface="Alexandria Light" pitchFamily="2" charset="-78"/>
              </a:rPr>
              <a:t>Gynaia</a:t>
            </a:r>
            <a:r>
              <a:rPr lang="en-BE" dirty="0"/>
              <a:t> presentation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899C-1182-EA5E-49A4-E62428A3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0C783-4455-0639-C834-17536673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45B32874-3042-B84E-7C5F-766A99C305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7586345" y="-565168"/>
            <a:ext cx="5762662" cy="5762662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42EDCA84-E2CE-C356-80CA-65F91DDFEE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43362" y="4766754"/>
            <a:ext cx="1928618" cy="6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4C5BEEF-3C86-8194-DBF9-6E0157DAA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A953DB45-0167-D1B3-0E2C-6BEF5D50B4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7169678" y="-875946"/>
            <a:ext cx="6373636" cy="6373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white and black logo&#10;&#10;AI-generated content may be incorrect.">
            <a:extLst>
              <a:ext uri="{FF2B5EF4-FFF2-40B4-BE49-F238E27FC236}">
                <a16:creationId xmlns:a16="http://schemas.microsoft.com/office/drawing/2014/main" id="{045A26FF-F801-0645-2DE2-A6717532B2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6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white and black logo&#10;&#10;AI-generated content may be incorrect.">
            <a:extLst>
              <a:ext uri="{FF2B5EF4-FFF2-40B4-BE49-F238E27FC236}">
                <a16:creationId xmlns:a16="http://schemas.microsoft.com/office/drawing/2014/main" id="{045A26FF-F801-0645-2DE2-A6717532B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7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4C5BEEF-3C86-8194-DBF9-6E0157DAA6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05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296" y="1635919"/>
            <a:ext cx="5145154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2296" y="4589463"/>
            <a:ext cx="5145154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5" name="Picture 14" descr="A close-up of a doctor&#10;&#10;AI-generated content may be incorrect.">
            <a:extLst>
              <a:ext uri="{FF2B5EF4-FFF2-40B4-BE49-F238E27FC236}">
                <a16:creationId xmlns:a16="http://schemas.microsoft.com/office/drawing/2014/main" id="{A869D587-AC93-D26B-3782-4E07EA05D9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8622" y="-159347"/>
            <a:ext cx="7772400" cy="54989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A91E62-1787-CD42-5B99-242F6BD300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8" name="Picture 17" descr="A blue and black logo&#10;&#10;AI-generated content may be incorrect.">
            <a:extLst>
              <a:ext uri="{FF2B5EF4-FFF2-40B4-BE49-F238E27FC236}">
                <a16:creationId xmlns:a16="http://schemas.microsoft.com/office/drawing/2014/main" id="{1D2E2B28-723E-F531-2330-27843709746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02750" y="807182"/>
            <a:ext cx="2051050" cy="72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4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296" y="1635919"/>
            <a:ext cx="5145154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2296" y="4589463"/>
            <a:ext cx="5145154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A91E62-1787-CD42-5B99-242F6BD30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8" name="Picture 17" descr="A blue and black logo&#10;&#10;AI-generated content may be incorrect.">
            <a:extLst>
              <a:ext uri="{FF2B5EF4-FFF2-40B4-BE49-F238E27FC236}">
                <a16:creationId xmlns:a16="http://schemas.microsoft.com/office/drawing/2014/main" id="{1D2E2B28-723E-F531-2330-2784370974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2750" y="807182"/>
            <a:ext cx="2051050" cy="727930"/>
          </a:xfrm>
          <a:prstGeom prst="rect">
            <a:avLst/>
          </a:prstGeom>
        </p:spPr>
      </p:pic>
      <p:pic>
        <p:nvPicPr>
          <p:cNvPr id="8" name="Picture 7" descr="A black background with a green logo&#10;&#10;AI-generated content may be incorrect.">
            <a:extLst>
              <a:ext uri="{FF2B5EF4-FFF2-40B4-BE49-F238E27FC236}">
                <a16:creationId xmlns:a16="http://schemas.microsoft.com/office/drawing/2014/main" id="{E4823594-E43B-4516-CF8E-AE663F28BA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792" y="0"/>
            <a:ext cx="9974766" cy="704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65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D525771-8DF9-9E3C-BD0C-EC39158FB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D59EE3-3549-9A46-E869-B0B99DA172D7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ED169C-4BEF-FCE6-769F-93F4E3DF4C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20904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D525771-8DF9-9E3C-BD0C-EC39158FB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D59EE3-3549-9A46-E869-B0B99DA172D7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FCD9AA74-1F6A-67C7-C294-1D4B2F2084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633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DD525771-8DF9-9E3C-BD0C-EC39158FB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3AD1D93A-606F-EF8A-8255-07FC2E5BF5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4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9C59B2C8-F2FA-7E77-DB9E-2CBDAB071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16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purple gradient&#10;&#10;AI-generated content may be incorrect.">
            <a:extLst>
              <a:ext uri="{FF2B5EF4-FFF2-40B4-BE49-F238E27FC236}">
                <a16:creationId xmlns:a16="http://schemas.microsoft.com/office/drawing/2014/main" id="{3E5B16CC-FACB-11D9-C7DD-0D4418343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black background with a green logo&#10;&#10;AI-generated content may be incorrect.">
            <a:extLst>
              <a:ext uri="{FF2B5EF4-FFF2-40B4-BE49-F238E27FC236}">
                <a16:creationId xmlns:a16="http://schemas.microsoft.com/office/drawing/2014/main" id="{0361175C-CEB8-A3DD-A6DC-F0957E2B86E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562" y="0"/>
            <a:ext cx="9974766" cy="7049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AF2DC6-1D8F-68F6-3F7B-6B2555D1BB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4647" y="1654926"/>
            <a:ext cx="9144000" cy="2387600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Welcome</a:t>
            </a: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482CB-F176-DF59-B8F5-4EFEB36F28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14647" y="388007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6000" b="0" i="0">
                <a:solidFill>
                  <a:schemeClr val="bg1"/>
                </a:solidFill>
                <a:latin typeface="Alexandria Light" pitchFamily="2" charset="-78"/>
                <a:cs typeface="Alexandria Light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We are </a:t>
            </a:r>
            <a:r>
              <a:rPr lang="en-GB" dirty="0" err="1"/>
              <a:t>Gynaia</a:t>
            </a:r>
            <a:r>
              <a:rPr lang="en-GB" dirty="0"/>
              <a:t>.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D6BC3-F4CB-1632-73F1-6F4A8958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BE" dirty="0">
                <a:latin typeface="Alexandria Light" pitchFamily="2" charset="-78"/>
                <a:cs typeface="Alexandria Light" pitchFamily="2" charset="-78"/>
              </a:rPr>
              <a:t>Gynaia</a:t>
            </a:r>
            <a:r>
              <a:rPr lang="en-BE" dirty="0"/>
              <a:t> presentation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1899C-1182-EA5E-49A4-E62428A32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0C783-4455-0639-C834-17536673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911C1B2-3D1D-668C-3EAD-48CA558466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15500" y="938259"/>
            <a:ext cx="1480039" cy="5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2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036D7900-5E2D-1C50-97D8-8FE0F7330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7169678" y="-875946"/>
            <a:ext cx="6373636" cy="637363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8" name="Picture 7" descr="A white and black logo&#10;&#10;AI-generated content may be incorrect.">
            <a:extLst>
              <a:ext uri="{FF2B5EF4-FFF2-40B4-BE49-F238E27FC236}">
                <a16:creationId xmlns:a16="http://schemas.microsoft.com/office/drawing/2014/main" id="{98C22E33-18EE-2C54-6FFB-63416FAF4C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8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9" name="Picture 8" descr="A white and black logo&#10;&#10;AI-generated content may be incorrect.">
            <a:extLst>
              <a:ext uri="{FF2B5EF4-FFF2-40B4-BE49-F238E27FC236}">
                <a16:creationId xmlns:a16="http://schemas.microsoft.com/office/drawing/2014/main" id="{826F6292-B9B7-6045-AC9B-AE87E5766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8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6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24247-08CC-0D64-4701-51D807C22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23B1E7FA-9239-F32F-346A-D5377E400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3183F-C003-60FC-EC78-DFF4B6C3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01F70-B76F-91C0-8101-D11E7C78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FDE85-1776-7648-510F-05F9ED853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746D8-CED9-0790-C655-3E530EDA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6230"/>
            <a:ext cx="5181600" cy="497073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1AA1D-5079-E937-9977-93B2ECD4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9" name="Picture 8" descr="A white and black logo&#10;&#10;AI-generated content may be incorrect.">
            <a:extLst>
              <a:ext uri="{FF2B5EF4-FFF2-40B4-BE49-F238E27FC236}">
                <a16:creationId xmlns:a16="http://schemas.microsoft.com/office/drawing/2014/main" id="{826F6292-B9B7-6045-AC9B-AE87E5766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5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9A105E4B-707B-7FFC-4518-CC2CC12F7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BE05BA-E374-24F8-D63E-C7CADDE716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2912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BE05BA-E374-24F8-D63E-C7CADDE716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50253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and black logo&#10;&#10;AI-generated content may be incorrect.">
            <a:extLst>
              <a:ext uri="{FF2B5EF4-FFF2-40B4-BE49-F238E27FC236}">
                <a16:creationId xmlns:a16="http://schemas.microsoft.com/office/drawing/2014/main" id="{9A105E4B-707B-7FFC-4518-CC2CC12F7C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0705B0DB-9789-216E-B131-EB81B8180F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08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7E7D28-25EF-9D84-B363-A4C18F5DB0F5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2" name="Picture 11" descr="A black and white logo&#10;&#10;AI-generated content may be incorrect.">
            <a:extLst>
              <a:ext uri="{FF2B5EF4-FFF2-40B4-BE49-F238E27FC236}">
                <a16:creationId xmlns:a16="http://schemas.microsoft.com/office/drawing/2014/main" id="{4D946F3E-7A55-B10E-580C-4FEFC8C4F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DF1D-FC07-54B0-2BF6-BBAD86E59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-188101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138-F99A-13CF-F390-509880E51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374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AF79F-D402-F421-9211-FAA1CA603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61374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03CEE-72F2-550D-7F77-2A0B212666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374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F1053-CFF3-8F49-E66D-DAE65C6FAA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61374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F754E-A638-97CC-0D6D-207C0C0B7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A5C466-DCC8-A733-9857-FECCCC6E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552C48-BB8F-2C6C-034C-02584F7E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4" name="Picture 13" descr="A blue and black logo&#10;&#10;AI-generated content may be incorrect.">
            <a:extLst>
              <a:ext uri="{FF2B5EF4-FFF2-40B4-BE49-F238E27FC236}">
                <a16:creationId xmlns:a16="http://schemas.microsoft.com/office/drawing/2014/main" id="{0705B0DB-9789-216E-B131-EB81B8180F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68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6F013492-F9A2-2649-9308-1F92032360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B9A57D-4FD8-030F-62D4-5EAD5C4A71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8189075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B9A57D-4FD8-030F-62D4-5EAD5C4A71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65327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2F7AD538-6A3D-0E11-8341-C575E89B8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725B0DCD-3CEF-8D68-1150-FD67B59C10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0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7C77A7F3-CD13-F780-0653-AE777A1B8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5919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8" name="Picture 7" descr="A blue and purple gradient&#10;&#10;AI-generated content may be incorrect.">
            <a:extLst>
              <a:ext uri="{FF2B5EF4-FFF2-40B4-BE49-F238E27FC236}">
                <a16:creationId xmlns:a16="http://schemas.microsoft.com/office/drawing/2014/main" id="{0EB216AC-62B4-C00E-AF26-88B2782442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196"/>
            <a:ext cx="12192000" cy="86726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F654DF7-75D0-00E7-B2D7-FCF936486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3848C-FCA8-8A31-A34B-800BD60E15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1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36503-F346-9DC9-F4EB-34410300DC68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7E39F8A8-8F70-A3B8-2548-75A24E77A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pic>
        <p:nvPicPr>
          <p:cNvPr id="6" name="Picture 5" descr="A blue and black logo&#10;&#10;AI-generated content may be incorrect.">
            <a:extLst>
              <a:ext uri="{FF2B5EF4-FFF2-40B4-BE49-F238E27FC236}">
                <a16:creationId xmlns:a16="http://schemas.microsoft.com/office/drawing/2014/main" id="{2F7AD538-6A3D-0E11-8341-C575E89B8D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45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D52B1EED-3E89-405A-083E-F1B124636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8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white and black logo&#10;&#10;AI-generated content may be incorrect.">
            <a:extLst>
              <a:ext uri="{FF2B5EF4-FFF2-40B4-BE49-F238E27FC236}">
                <a16:creationId xmlns:a16="http://schemas.microsoft.com/office/drawing/2014/main" id="{BF701F68-E4D5-876C-7306-572FF2C2A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43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1E98-9F72-94DD-F779-CB467032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097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11615-D7CC-1FC8-2994-5474B763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063474-7C8B-0892-C023-F1B65B06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0317B-207C-DA0B-F831-6FA5CD54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white and black logo&#10;&#10;AI-generated content may be incorrect.">
            <a:extLst>
              <a:ext uri="{FF2B5EF4-FFF2-40B4-BE49-F238E27FC236}">
                <a16:creationId xmlns:a16="http://schemas.microsoft.com/office/drawing/2014/main" id="{BF701F68-E4D5-876C-7306-572FF2C2A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13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5741E-F718-D2A8-BA18-36E8D431EC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16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B5741E-F718-D2A8-BA18-36E8D431EC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774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E7369678-16F9-05C9-E373-9ED241700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717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EE989155-ADCE-21D6-BFB5-E92B28F07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04227-5D9F-DB73-426F-EDF4CC94A764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30C64E39-EAB3-D3F8-9C5E-184E1DEEBC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E7369678-16F9-05C9-E373-9ED2417002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73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0780AEB2-1F5D-EF8B-FA1C-55579B29E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98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0780AEB2-1F5D-EF8B-FA1C-55579B29E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9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blue and black logo&#10;&#10;AI-generated content may be incorrect.">
            <a:extLst>
              <a:ext uri="{FF2B5EF4-FFF2-40B4-BE49-F238E27FC236}">
                <a16:creationId xmlns:a16="http://schemas.microsoft.com/office/drawing/2014/main" id="{7C77A7F3-CD13-F780-0653-AE777A1B8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5919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accent2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2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7DB08-9010-D5D8-C70B-9C0AD5B91DD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F654DF7-75D0-00E7-B2D7-FCF936486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E3848C-FCA8-8A31-A34B-800BD60E15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664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0780AEB2-1F5D-EF8B-FA1C-55579B29E4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33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7" name="Picture 6" descr="A circular design with lines and a black background&#10;&#10;AI-generated content may be incorrect.">
            <a:extLst>
              <a:ext uri="{FF2B5EF4-FFF2-40B4-BE49-F238E27FC236}">
                <a16:creationId xmlns:a16="http://schemas.microsoft.com/office/drawing/2014/main" id="{83182446-AF36-F1A5-46B8-6ABC26092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49881" y="-739302"/>
            <a:ext cx="7772400" cy="5492931"/>
          </a:xfrm>
          <a:prstGeom prst="rect">
            <a:avLst/>
          </a:prstGeom>
        </p:spPr>
      </p:pic>
      <p:pic>
        <p:nvPicPr>
          <p:cNvPr id="6" name="Picture 5" descr="A white and black logo&#10;&#10;AI-generated content may be incorrect.">
            <a:extLst>
              <a:ext uri="{FF2B5EF4-FFF2-40B4-BE49-F238E27FC236}">
                <a16:creationId xmlns:a16="http://schemas.microsoft.com/office/drawing/2014/main" id="{6149D611-D21B-5640-D58A-B6905EF29F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92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BAA47B-1D5B-3339-7669-B1B7E88B2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B11C0A-2C2C-CCD0-7237-0A79B43F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EB6AB-60CE-A3F8-CEC3-90544B0A4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6" name="Picture 5" descr="A white and black logo&#10;&#10;AI-generated content may be incorrect.">
            <a:extLst>
              <a:ext uri="{FF2B5EF4-FFF2-40B4-BE49-F238E27FC236}">
                <a16:creationId xmlns:a16="http://schemas.microsoft.com/office/drawing/2014/main" id="{6149D611-D21B-5640-D58A-B6905EF29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1959" y="6384417"/>
            <a:ext cx="339041" cy="3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91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BD8246A2-F2D0-DE6D-E0B1-C705C2BDC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8A1AD-6EAB-019F-38FC-D5BE664B06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251537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78A1AD-6EAB-019F-38FC-D5BE664B06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816886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BD8246A2-F2D0-DE6D-E0B1-C705C2BDCB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2D3C191D-BC9C-20FE-A16B-D594A4BA09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425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3C6128-0DD5-61D1-FE70-39E3F5101C36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2D3C191D-BC9C-20FE-A16B-D594A4BA0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4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73849DDF-91CB-A791-3230-79BB05F052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6D34C08E-310E-08D0-DF89-04FA10A35A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74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5_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6D34C08E-310E-08D0-DF89-04FA10A35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34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6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CDB8E1D1-71F5-FD72-3F87-7B40A7718A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EC4AA-EBFD-432C-88BD-A6D9813B5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6B75-C040-A80C-17F8-38A8AED5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8858E-7E17-BE15-8247-19D2F27F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CDFC5B-85C7-7380-A1B2-6A9FFF501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FE0C2-4E9F-2A27-AEBB-A1920EBC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7DFCA-B50E-BB17-6E1C-48FF8BD3E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6D34C08E-310E-08D0-DF89-04FA10A35A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17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258577-A278-AB24-4EEE-85AA7F6FA30A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27679D3-82D3-F045-7C71-DD6A4457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A463D7-DEDC-685A-8918-AA1EBD00A6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95"/>
            <a:ext cx="10515600" cy="50545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8157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16AA2E5-3897-78A1-E59B-5FFE61FB9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9E3E3-A193-6152-BEA9-CEA2925332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7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09E3E3-A193-6152-BEA9-CEA2925332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727" y="6356350"/>
            <a:ext cx="36727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068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16AA2E5-3897-78A1-E59B-5FFE61FB9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47D559B-4081-BA46-3DFD-31EFF48628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04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1B8832-228B-0236-130B-C66A0A3B5BA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47D559B-4081-BA46-3DFD-31EFF48628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289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416AA2E5-3897-78A1-E59B-5FFE61FB9C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97B221B-5720-BC73-4999-6BF12C3637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76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97B221B-5720-BC73-4999-6BF12C363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19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B4C74-A676-FFA0-421A-D94D03497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3ACB80-8F10-BD1B-3323-DF78BFBE7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7E89B-99DD-3FE6-EC34-77C42CE5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2A9ED-A23B-7DEE-2190-FA8FE81C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38F54-FC22-5995-F16A-7237F53BB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46738-275B-D6F9-5DA1-41D1EDCF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F5D64C59-AF82-064D-AAC2-755CA97F5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11" name="Picture 10" descr="A blue and black logo&#10;&#10;AI-generated content may be incorrect.">
            <a:extLst>
              <a:ext uri="{FF2B5EF4-FFF2-40B4-BE49-F238E27FC236}">
                <a16:creationId xmlns:a16="http://schemas.microsoft.com/office/drawing/2014/main" id="{E97B221B-5720-BC73-4999-6BF12C3637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39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413" y="6246814"/>
            <a:ext cx="464176" cy="43732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82E12412-81BD-7145-8579-236978A5A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413" y="4852426"/>
            <a:ext cx="464176" cy="43732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2800" baseline="0"/>
            </a:lvl1pPr>
          </a:lstStyle>
          <a:p>
            <a:pPr lvl="0"/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A390F-6600-4344-99F7-927E8EB46A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104900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2E0B7B9B-59C4-71FA-0583-80FC5CA73E0A}"/>
              </a:ext>
            </a:extLst>
          </p:cNvPr>
          <p:cNvSpPr/>
          <p:nvPr userDrawn="1"/>
        </p:nvSpPr>
        <p:spPr>
          <a:xfrm>
            <a:off x="101747" y="552450"/>
            <a:ext cx="2165684" cy="298383"/>
          </a:xfrm>
          <a:prstGeom prst="roundRect">
            <a:avLst/>
          </a:prstGeom>
          <a:solidFill>
            <a:srgbClr val="54BB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3330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black logo&#10;&#10;AI-generated content may be incorrect.">
            <a:extLst>
              <a:ext uri="{FF2B5EF4-FFF2-40B4-BE49-F238E27FC236}">
                <a16:creationId xmlns:a16="http://schemas.microsoft.com/office/drawing/2014/main" id="{881BE6E4-8BE3-8FD7-E802-6CB418B327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73737" y="-612794"/>
            <a:ext cx="5762661" cy="57626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351820-394A-F774-2B5D-F6C210E7E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35919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accent3"/>
                </a:solidFill>
                <a:latin typeface="Alexandria ExtraLight" pitchFamily="2" charset="-78"/>
                <a:cs typeface="Alexandria ExtraLight" pitchFamily="2" charset="-78"/>
              </a:defRPr>
            </a:lvl1pPr>
          </a:lstStyle>
          <a:p>
            <a:r>
              <a:rPr lang="en-GB" dirty="0"/>
              <a:t>Titel here.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03A3-3AC2-79B5-C22D-CB672B3789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accent3"/>
                </a:solidFill>
                <a:latin typeface="Alexandria Medium" pitchFamily="2" charset="-78"/>
                <a:cs typeface="Alexandria Medium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Subtitel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B2176-B9BA-3DD6-1AFE-9FFF799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EEF8C-8949-B405-2497-1978633C0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4A9F5-EAF8-798F-8DBA-D89EF284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7DB08-9010-D5D8-C70B-9C0AD5B91DD0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F654DF7-75D0-00E7-B2D7-FCF9364867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pic>
        <p:nvPicPr>
          <p:cNvPr id="9" name="Picture 8" descr="A blue and black logo&#10;&#10;AI-generated content may be incorrect.">
            <a:extLst>
              <a:ext uri="{FF2B5EF4-FFF2-40B4-BE49-F238E27FC236}">
                <a16:creationId xmlns:a16="http://schemas.microsoft.com/office/drawing/2014/main" id="{18B6BF14-A871-E466-C707-C8E9997136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8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258577-A278-AB24-4EEE-85AA7F6FA30A}"/>
              </a:ext>
            </a:extLst>
          </p:cNvPr>
          <p:cNvSpPr/>
          <p:nvPr userDrawn="1"/>
        </p:nvSpPr>
        <p:spPr>
          <a:xfrm>
            <a:off x="0" y="0"/>
            <a:ext cx="12192000" cy="8672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27679D3-82D3-F045-7C71-DD6A4457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95"/>
            <a:ext cx="10515600" cy="50545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 dirty="0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894E76A5-2B54-F462-A9EC-21A6D78BA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72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258577-A278-AB24-4EEE-85AA7F6FA30A}"/>
              </a:ext>
            </a:extLst>
          </p:cNvPr>
          <p:cNvSpPr/>
          <p:nvPr userDrawn="1"/>
        </p:nvSpPr>
        <p:spPr>
          <a:xfrm>
            <a:off x="0" y="580"/>
            <a:ext cx="12192000" cy="8672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527679D3-82D3-F045-7C71-DD6A4457CE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925" y="223092"/>
            <a:ext cx="1332876" cy="4730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3168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2395"/>
            <a:ext cx="10515600" cy="50545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 dirty="0"/>
          </a:p>
        </p:txBody>
      </p:sp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894E76A5-2B54-F462-A9EC-21A6D78BA9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3607" y="6356350"/>
            <a:ext cx="367393" cy="36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07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logo&#10;&#10;AI-generated content may be incorrect.">
            <a:extLst>
              <a:ext uri="{FF2B5EF4-FFF2-40B4-BE49-F238E27FC236}">
                <a16:creationId xmlns:a16="http://schemas.microsoft.com/office/drawing/2014/main" id="{4E8FE67D-AC81-714C-9507-5051571EB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7663862" y="-612794"/>
            <a:ext cx="5762662" cy="57626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BCFBFB-851D-0508-5ABB-7055435D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2D77-4344-7BF4-1F13-7E545D527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33560-73CB-BAF9-3DEE-AC890061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D514-77D8-B946-9D54-5A16423F7A32}" type="datetimeFigureOut">
              <a:rPr lang="en-BE" smtClean="0"/>
              <a:t>30/10/2025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CC40-CADA-1293-79DA-AB646CA1D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E9052-DB2B-DCA0-6DDB-BE982B1A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C4C5BEEF-3C86-8194-DBF9-6E0157DAA6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3800" y="6356350"/>
            <a:ext cx="51664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718926-3F7B-70E4-B766-60FC7CBE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C2E8E-9151-EE33-C3B6-2074950FE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581F7-7CE5-5231-763D-4D3D08F22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54D514-77D8-B946-9D54-5A16423F7A32}" type="datetimeFigureOut">
              <a:rPr lang="en-BE" smtClean="0"/>
              <a:t>30/10/2025</a:t>
            </a:fld>
            <a:endParaRPr lang="en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F009-D107-7AEB-138B-D32E3DF72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2C9F4-6363-12FC-700C-5EB60F7AF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CD91ED-10B1-3B43-9508-36B967DD87F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8592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9" r:id="rId2"/>
    <p:sldLayoutId id="2147483651" r:id="rId3"/>
    <p:sldLayoutId id="2147483698" r:id="rId4"/>
    <p:sldLayoutId id="2147483650" r:id="rId5"/>
    <p:sldLayoutId id="2147483660" r:id="rId6"/>
    <p:sldLayoutId id="2147483667" r:id="rId7"/>
    <p:sldLayoutId id="2147483668" r:id="rId8"/>
    <p:sldLayoutId id="2147483666" r:id="rId9"/>
    <p:sldLayoutId id="2147483687" r:id="rId10"/>
    <p:sldLayoutId id="2147483669" r:id="rId11"/>
    <p:sldLayoutId id="2147483662" r:id="rId12"/>
    <p:sldLayoutId id="2147483704" r:id="rId13"/>
    <p:sldLayoutId id="2147483661" r:id="rId14"/>
    <p:sldLayoutId id="2147483663" r:id="rId15"/>
    <p:sldLayoutId id="2147483652" r:id="rId16"/>
    <p:sldLayoutId id="2147483670" r:id="rId17"/>
    <p:sldLayoutId id="2147483688" r:id="rId18"/>
    <p:sldLayoutId id="2147483689" r:id="rId19"/>
    <p:sldLayoutId id="2147483691" r:id="rId20"/>
    <p:sldLayoutId id="2147483690" r:id="rId21"/>
    <p:sldLayoutId id="2147483705" r:id="rId22"/>
    <p:sldLayoutId id="2147483653" r:id="rId23"/>
    <p:sldLayoutId id="2147483692" r:id="rId24"/>
    <p:sldLayoutId id="2147483671" r:id="rId25"/>
    <p:sldLayoutId id="2147483693" r:id="rId26"/>
    <p:sldLayoutId id="2147483672" r:id="rId27"/>
    <p:sldLayoutId id="2147483673" r:id="rId28"/>
    <p:sldLayoutId id="2147483694" r:id="rId29"/>
    <p:sldLayoutId id="2147483695" r:id="rId30"/>
    <p:sldLayoutId id="2147483654" r:id="rId31"/>
    <p:sldLayoutId id="2147483664" r:id="rId32"/>
    <p:sldLayoutId id="2147483706" r:id="rId33"/>
    <p:sldLayoutId id="2147483674" r:id="rId34"/>
    <p:sldLayoutId id="2147483696" r:id="rId35"/>
    <p:sldLayoutId id="2147483675" r:id="rId36"/>
    <p:sldLayoutId id="2147483697" r:id="rId37"/>
    <p:sldLayoutId id="2147483655" r:id="rId38"/>
    <p:sldLayoutId id="2147483700" r:id="rId39"/>
    <p:sldLayoutId id="2147483701" r:id="rId40"/>
    <p:sldLayoutId id="2147483665" r:id="rId41"/>
    <p:sldLayoutId id="2147483702" r:id="rId42"/>
    <p:sldLayoutId id="2147483656" r:id="rId43"/>
    <p:sldLayoutId id="2147483678" r:id="rId44"/>
    <p:sldLayoutId id="2147483676" r:id="rId45"/>
    <p:sldLayoutId id="2147483679" r:id="rId46"/>
    <p:sldLayoutId id="2147483684" r:id="rId47"/>
    <p:sldLayoutId id="2147483685" r:id="rId48"/>
    <p:sldLayoutId id="2147483707" r:id="rId49"/>
    <p:sldLayoutId id="2147483657" r:id="rId50"/>
    <p:sldLayoutId id="2147483686" r:id="rId51"/>
    <p:sldLayoutId id="2147483677" r:id="rId52"/>
    <p:sldLayoutId id="2147483680" r:id="rId53"/>
    <p:sldLayoutId id="2147483681" r:id="rId54"/>
    <p:sldLayoutId id="2147483682" r:id="rId55"/>
    <p:sldLayoutId id="2147483703" r:id="rId56"/>
    <p:sldLayoutId id="2147483708" r:id="rId5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lexandria Medium" pitchFamily="2" charset="-78"/>
          <a:ea typeface="+mj-ea"/>
          <a:cs typeface="Alexandria Medium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lexandria" pitchFamily="2" charset="-78"/>
          <a:ea typeface="+mn-ea"/>
          <a:cs typeface="Alexandria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lexandria Light" pitchFamily="2" charset="-78"/>
          <a:ea typeface="+mn-ea"/>
          <a:cs typeface="Alexandria Light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lexandria ExtraLight" pitchFamily="2" charset="-78"/>
          <a:ea typeface="+mn-ea"/>
          <a:cs typeface="Alexandria ExtraLight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exandria ExtraLight" pitchFamily="2" charset="-78"/>
          <a:ea typeface="+mn-ea"/>
          <a:cs typeface="Alexandria ExtraLight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lexandria ExtraLight" pitchFamily="2" charset="-78"/>
          <a:ea typeface="+mn-ea"/>
          <a:cs typeface="Alexandria ExtraLight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forms.gynaia.com/casecontest/submit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3FA84-7143-10B7-CCFB-454AA7F631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GB" dirty="0"/>
              <a:t>IETA Case Competition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6ACE16-228A-8076-ADA9-FD1ED98AB0C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43109" y="4907756"/>
            <a:ext cx="9144000" cy="165576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Add your name and department here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3476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157D63D-C0FC-7301-AA41-0252D96C0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latin typeface="+mj-lt"/>
                <a:cs typeface="Arial" panose="020B0604020202020204" pitchFamily="34" charset="0"/>
              </a:rPr>
              <a:t>Case Example Contest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A3A8B-07A6-8949-8F05-3ABDD5894EAB}"/>
              </a:ext>
            </a:extLst>
          </p:cNvPr>
          <p:cNvSpPr txBox="1"/>
          <p:nvPr/>
        </p:nvSpPr>
        <p:spPr>
          <a:xfrm>
            <a:off x="277367" y="989033"/>
            <a:ext cx="606552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>
                <a:cs typeface="Arial" panose="020B0604020202020204" pitchFamily="34" charset="0"/>
              </a:rPr>
              <a:t>Share your interesting case with us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E">
                <a:cs typeface="Arial" panose="020B0604020202020204" pitchFamily="34" charset="0"/>
              </a:rPr>
              <a:t>Use the template in the following slides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E">
                <a:cs typeface="Arial" panose="020B0604020202020204" pitchFamily="34" charset="0"/>
              </a:rPr>
              <a:t>Remember to remove patient </a:t>
            </a:r>
            <a:r>
              <a:rPr lang="en-US">
                <a:cs typeface="Arial" panose="020B0604020202020204" pitchFamily="34" charset="0"/>
              </a:rPr>
              <a:t>identifiable </a:t>
            </a:r>
            <a:r>
              <a:rPr lang="en-BE">
                <a:cs typeface="Arial" panose="020B0604020202020204" pitchFamily="34" charset="0"/>
              </a:rPr>
              <a:t>data </a:t>
            </a:r>
            <a:br>
              <a:rPr lang="en-US">
                <a:cs typeface="Arial" panose="020B0604020202020204" pitchFamily="34" charset="0"/>
              </a:rPr>
            </a:br>
            <a:r>
              <a:rPr lang="en-BE">
                <a:cs typeface="Arial" panose="020B0604020202020204" pitchFamily="34" charset="0"/>
              </a:rPr>
              <a:t>from the images</a:t>
            </a:r>
            <a:r>
              <a:rPr lang="en-US">
                <a:cs typeface="Arial" panose="020B0604020202020204" pitchFamily="34" charset="0"/>
              </a:rPr>
              <a:t>/clips – </a:t>
            </a:r>
            <a:r>
              <a:rPr lang="en-US" b="1" i="1">
                <a:solidFill>
                  <a:srgbClr val="FF0000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do not just crop the image</a:t>
            </a:r>
            <a:endParaRPr lang="en-BE" b="1" i="1">
              <a:solidFill>
                <a:srgbClr val="FF0000"/>
              </a:solidFill>
              <a:highlight>
                <a:srgbClr val="FFFF00"/>
              </a:highlight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E">
                <a:cs typeface="Arial" panose="020B0604020202020204" pitchFamily="34" charset="0"/>
              </a:rPr>
              <a:t>Follow the instructions in the last slide </a:t>
            </a:r>
            <a:br>
              <a:rPr lang="en-US">
                <a:cs typeface="Arial" panose="020B0604020202020204" pitchFamily="34" charset="0"/>
              </a:rPr>
            </a:br>
            <a:r>
              <a:rPr lang="en-BE">
                <a:cs typeface="Arial" panose="020B0604020202020204" pitchFamily="34" charset="0"/>
              </a:rPr>
              <a:t>to uploa</a:t>
            </a:r>
            <a:r>
              <a:rPr lang="en-US">
                <a:cs typeface="Arial" panose="020B0604020202020204" pitchFamily="34" charset="0"/>
              </a:rPr>
              <a:t>d </a:t>
            </a:r>
            <a:r>
              <a:rPr lang="en-BE">
                <a:cs typeface="Arial" panose="020B0604020202020204" pitchFamily="34" charset="0"/>
              </a:rPr>
              <a:t>the prepared case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BE" b="1">
                <a:cs typeface="Arial" panose="020B0604020202020204" pitchFamily="34" charset="0"/>
              </a:rPr>
              <a:t>3 cases</a:t>
            </a:r>
            <a:r>
              <a:rPr lang="en-BE">
                <a:cs typeface="Arial" panose="020B0604020202020204" pitchFamily="34" charset="0"/>
              </a:rPr>
              <a:t> will be featured on our stream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9B90E-E06C-B84A-949D-273491572161}"/>
              </a:ext>
            </a:extLst>
          </p:cNvPr>
          <p:cNvSpPr txBox="1"/>
          <p:nvPr/>
        </p:nvSpPr>
        <p:spPr>
          <a:xfrm>
            <a:off x="6903720" y="2173624"/>
            <a:ext cx="4450080" cy="95859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BE" sz="2000" b="1">
                <a:latin typeface="Arial" panose="020B0604020202020204" pitchFamily="34" charset="0"/>
                <a:cs typeface="Arial" panose="020B0604020202020204" pitchFamily="34" charset="0"/>
              </a:rPr>
              <a:t>Winners will get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a full year </a:t>
            </a:r>
            <a:b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i="1">
                <a:latin typeface="Arial" panose="020B0604020202020204" pitchFamily="34" charset="0"/>
                <a:cs typeface="Arial" panose="020B0604020202020204" pitchFamily="34" charset="0"/>
              </a:rPr>
              <a:t>Uterine Programme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 membership</a:t>
            </a:r>
            <a:endParaRPr lang="en-BE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4923F9-F1ED-1041-AA6D-005B0BA9A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26" y="350550"/>
            <a:ext cx="2122067" cy="2122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8182E0-E00E-6D4F-9DB2-BA916EB9A3A3}"/>
              </a:ext>
            </a:extLst>
          </p:cNvPr>
          <p:cNvSpPr txBox="1"/>
          <p:nvPr/>
        </p:nvSpPr>
        <p:spPr>
          <a:xfrm>
            <a:off x="277367" y="3286992"/>
            <a:ext cx="115043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>
                <a:cs typeface="Arial" panose="020B0604020202020204" pitchFamily="34" charset="0"/>
              </a:rPr>
              <a:t>Please confirm the following statements by adding an ‘x’ in the box:</a:t>
            </a:r>
          </a:p>
          <a:p>
            <a:pPr marL="917575"/>
            <a:r>
              <a:rPr lang="en-US">
                <a:solidFill>
                  <a:srgbClr val="C00000"/>
                </a:solidFill>
                <a:cs typeface="Arial" panose="020B0604020202020204" pitchFamily="34" charset="0"/>
              </a:rPr>
              <a:t>(*)</a:t>
            </a:r>
            <a:r>
              <a:rPr lang="en-US">
                <a:cs typeface="Arial" panose="020B0604020202020204" pitchFamily="34" charset="0"/>
              </a:rPr>
              <a:t> </a:t>
            </a:r>
            <a:r>
              <a:rPr lang="en-US"/>
              <a:t>I confirm that there is no patient-identifiable information in the slides submitted and that I have obtained appropriate consent to share this case. I understand that if my case is selected for presentation, the Case Stream session will be recorded and made available online to registered </a:t>
            </a:r>
            <a:r>
              <a:rPr lang="en-US" err="1"/>
              <a:t>Gynaia</a:t>
            </a:r>
            <a:r>
              <a:rPr lang="en-US"/>
              <a:t> members</a:t>
            </a:r>
            <a:r>
              <a:rPr lang="en-US">
                <a:cs typeface="Arial" panose="020B0604020202020204" pitchFamily="34" charset="0"/>
              </a:rPr>
              <a:t>.</a:t>
            </a:r>
          </a:p>
          <a:p>
            <a:pPr marL="288925" indent="-277813">
              <a:buFont typeface="Arial" panose="020B0604020202020204" pitchFamily="34" charset="0"/>
              <a:buChar char="•"/>
            </a:pPr>
            <a:r>
              <a:rPr lang="en-US" b="1">
                <a:cs typeface="Arial" panose="020B0604020202020204" pitchFamily="34" charset="0"/>
              </a:rPr>
              <a:t>I would like my case to be included in the upcoming </a:t>
            </a:r>
            <a:r>
              <a:rPr lang="en-US" b="1" err="1">
                <a:cs typeface="Arial" panose="020B0604020202020204" pitchFamily="34" charset="0"/>
              </a:rPr>
              <a:t>Gynaia</a:t>
            </a:r>
            <a:r>
              <a:rPr lang="en-US" b="1">
                <a:cs typeface="Arial" panose="020B0604020202020204" pitchFamily="34" charset="0"/>
              </a:rPr>
              <a:t> Case Database,</a:t>
            </a:r>
          </a:p>
          <a:p>
            <a:pPr marL="925512" lvl="2"/>
            <a:r>
              <a:rPr lang="en-US"/>
              <a:t>an educational and interactive online resource </a:t>
            </a:r>
            <a:br>
              <a:rPr lang="en-US"/>
            </a:br>
            <a:r>
              <a:rPr lang="en-US"/>
              <a:t>with real-world case examples supporting the IETA community.</a:t>
            </a:r>
            <a:endParaRPr lang="en-US">
              <a:cs typeface="Arial" panose="020B0604020202020204" pitchFamily="34" charset="0"/>
            </a:endParaRPr>
          </a:p>
          <a:p>
            <a:pPr marL="288925" indent="-277813">
              <a:buFont typeface="Arial" panose="020B0604020202020204" pitchFamily="34" charset="0"/>
              <a:buChar char="•"/>
            </a:pPr>
            <a:r>
              <a:rPr lang="en-US" b="1">
                <a:cs typeface="Arial" panose="020B0604020202020204" pitchFamily="34" charset="0"/>
              </a:rPr>
              <a:t>I </a:t>
            </a:r>
            <a:r>
              <a:rPr lang="en-US" b="1"/>
              <a:t>am willing to be contacted to provide additional details</a:t>
            </a:r>
            <a:endParaRPr lang="en-US" b="1">
              <a:cs typeface="Arial" panose="020B0604020202020204" pitchFamily="34" charset="0"/>
            </a:endParaRPr>
          </a:p>
          <a:p>
            <a:pPr marL="925512" lvl="2"/>
            <a:r>
              <a:rPr lang="en-US"/>
              <a:t>that could enhance the case and help develop it into a high-quality example </a:t>
            </a:r>
            <a:br>
              <a:rPr lang="en-US"/>
            </a:br>
            <a:r>
              <a:rPr lang="en-US"/>
              <a:t>for Case Stream and educational use</a:t>
            </a:r>
            <a:endParaRPr lang="en-BE" b="1"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691062-99E8-0543-A1C7-F653E45AF278}"/>
              </a:ext>
            </a:extLst>
          </p:cNvPr>
          <p:cNvSpPr txBox="1"/>
          <p:nvPr/>
        </p:nvSpPr>
        <p:spPr>
          <a:xfrm>
            <a:off x="311026" y="6288923"/>
            <a:ext cx="25337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Obligatory field</a:t>
            </a:r>
            <a:endParaRPr lang="en-BE" sz="16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B1AA87-0280-3D84-C82E-E44BB1FA10BE}"/>
              </a:ext>
            </a:extLst>
          </p:cNvPr>
          <p:cNvSpPr txBox="1"/>
          <p:nvPr/>
        </p:nvSpPr>
        <p:spPr>
          <a:xfrm>
            <a:off x="627691" y="3723981"/>
            <a:ext cx="482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7F1463-5221-D805-40FA-29E25ECE951E}"/>
              </a:ext>
            </a:extLst>
          </p:cNvPr>
          <p:cNvSpPr txBox="1"/>
          <p:nvPr/>
        </p:nvSpPr>
        <p:spPr>
          <a:xfrm>
            <a:off x="627691" y="4811396"/>
            <a:ext cx="482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E2451-9DB0-9E0E-8DF0-6BBBE11A561C}"/>
              </a:ext>
            </a:extLst>
          </p:cNvPr>
          <p:cNvSpPr txBox="1"/>
          <p:nvPr/>
        </p:nvSpPr>
        <p:spPr>
          <a:xfrm>
            <a:off x="627691" y="5655251"/>
            <a:ext cx="48286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7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30DBE-E79B-5E91-E6FD-1C8AFC006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Patient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B688A-2FE4-9375-ED9C-33AB9EAA5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this slide you can include essential patient information to allow for interpretation of the case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Please keep this </a:t>
            </a:r>
            <a:r>
              <a:rPr lang="en-US" dirty="0" err="1"/>
              <a:t>pseudonymised</a:t>
            </a:r>
            <a:r>
              <a:rPr lang="en-US" dirty="0"/>
              <a:t> e.g. ‘a postmenopausal woman in her 60s’ </a:t>
            </a:r>
          </a:p>
          <a:p>
            <a:endParaRPr lang="en-US" dirty="0"/>
          </a:p>
          <a:p>
            <a:r>
              <a:rPr lang="en-US" dirty="0"/>
              <a:t>Do not include any irrelevant past medical history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7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2A1548-3518-8E2F-5E4A-5237A5D0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4DC615-1AF5-439E-4586-B4C0FB15A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add your images to this black background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can duplicate this slide as needed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Add descriptions of your images using IETA terms &amp; definitions</a:t>
            </a:r>
          </a:p>
        </p:txBody>
      </p:sp>
    </p:spTree>
    <p:extLst>
      <p:ext uri="{BB962C8B-B14F-4D97-AF65-F5344CB8AC3E}">
        <p14:creationId xmlns:p14="http://schemas.microsoft.com/office/powerpoint/2010/main" val="326761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BBDA9-D9D8-9686-57ED-812501B2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11C04-F601-B656-1BCD-59BAA2B22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management plan that was chosen and the rationale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2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DFAFC-B440-DC28-CF8C-AC1D8A279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AF0D-B206-E57B-1622-3B2ACEF5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1BDDE-2A34-0641-D5C5-6999EA815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this slide you can include any relevant surgical findings and histological outcomes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may wish to include any images taken intraoperatively or of specimens</a:t>
            </a:r>
          </a:p>
        </p:txBody>
      </p:sp>
    </p:spTree>
    <p:extLst>
      <p:ext uri="{BB962C8B-B14F-4D97-AF65-F5344CB8AC3E}">
        <p14:creationId xmlns:p14="http://schemas.microsoft.com/office/powerpoint/2010/main" val="69714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A45EB-6282-EC35-A922-AF94CFEEC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3DDCC-6F08-6D12-3EA6-3DFF31DEE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slide here to briefly explain the diagnosis – please see the below example from a previous stream</a:t>
            </a:r>
          </a:p>
        </p:txBody>
      </p:sp>
      <p:pic>
        <p:nvPicPr>
          <p:cNvPr id="5" name="Picture 4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27049A4D-6C9F-258A-879E-CE2510E97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112" y="2173374"/>
            <a:ext cx="6156147" cy="400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3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0ABC4-92D5-F2DA-4D16-F986E3700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upload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03948-28BE-6D54-39CB-352B99D0B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Alexandria"/>
              </a:rPr>
              <a:t>Go to the submit form: </a:t>
            </a:r>
            <a:r>
              <a:rPr lang="en-US" dirty="0">
                <a:cs typeface="Alexandria"/>
                <a:hlinkClick r:id="rId2"/>
              </a:rPr>
              <a:t>https://forms.gynaia.com/casecontest/submit</a:t>
            </a:r>
          </a:p>
          <a:p>
            <a:r>
              <a:rPr lang="en-US" dirty="0">
                <a:cs typeface="Alexandria"/>
              </a:rPr>
              <a:t>Provide your contact details &amp; upload your case under the 'submit your case' section:</a:t>
            </a:r>
          </a:p>
          <a:p>
            <a:endParaRPr lang="en-US" dirty="0">
              <a:cs typeface="Alexandria"/>
            </a:endParaRPr>
          </a:p>
          <a:p>
            <a:endParaRPr lang="en-US" dirty="0">
              <a:cs typeface="Alexandria"/>
            </a:endParaRPr>
          </a:p>
          <a:p>
            <a:endParaRPr lang="en-US" dirty="0">
              <a:cs typeface="Alexandria"/>
            </a:endParaRPr>
          </a:p>
          <a:p>
            <a:endParaRPr lang="en-US" dirty="0">
              <a:cs typeface="Alexandria"/>
            </a:endParaRPr>
          </a:p>
          <a:p>
            <a:endParaRPr lang="en-US" dirty="0">
              <a:cs typeface="Alexandria"/>
            </a:endParaRPr>
          </a:p>
          <a:p>
            <a:endParaRPr lang="en-US" dirty="0">
              <a:cs typeface="Alexandria"/>
            </a:endParaRPr>
          </a:p>
          <a:p>
            <a:r>
              <a:rPr lang="en-US" dirty="0">
                <a:cs typeface="Alexandria"/>
              </a:rPr>
              <a:t>Submit the case</a:t>
            </a:r>
          </a:p>
          <a:p>
            <a:endParaRPr lang="en-US" dirty="0">
              <a:cs typeface="Alexandria"/>
            </a:endParaRPr>
          </a:p>
        </p:txBody>
      </p:sp>
      <p:pic>
        <p:nvPicPr>
          <p:cNvPr id="4" name="Afbeelding 3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40B0C99E-3D13-51C7-D130-39E468B77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648" y="2683636"/>
            <a:ext cx="7375425" cy="27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79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ynaia">
      <a:dk1>
        <a:srgbClr val="000000"/>
      </a:dk1>
      <a:lt1>
        <a:srgbClr val="FFFFFF"/>
      </a:lt1>
      <a:dk2>
        <a:srgbClr val="003134"/>
      </a:dk2>
      <a:lt2>
        <a:srgbClr val="E8E8E8"/>
      </a:lt2>
      <a:accent1>
        <a:srgbClr val="7BC192"/>
      </a:accent1>
      <a:accent2>
        <a:srgbClr val="00A0A2"/>
      </a:accent2>
      <a:accent3>
        <a:srgbClr val="325A8A"/>
      </a:accent3>
      <a:accent4>
        <a:srgbClr val="283277"/>
      </a:accent4>
      <a:accent5>
        <a:srgbClr val="E6845E"/>
      </a:accent5>
      <a:accent6>
        <a:srgbClr val="E15E35"/>
      </a:accent6>
      <a:hlink>
        <a:srgbClr val="FF7F00"/>
      </a:hlink>
      <a:folHlink>
        <a:srgbClr val="00FFFF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ynaia_Presentation3_Master_1" id="{E44298EF-C2B9-D644-80A8-D16486FCD184}" vid="{939A93AB-1D81-EC4B-85AC-8DCFB4DAD2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26A5706A3C5E45A592B6BEBE54EE93" ma:contentTypeVersion="7" ma:contentTypeDescription="Create a new document." ma:contentTypeScope="" ma:versionID="62e4c33c1cc2d93ddb26516c3421a159">
  <xsd:schema xmlns:xsd="http://www.w3.org/2001/XMLSchema" xmlns:xs="http://www.w3.org/2001/XMLSchema" xmlns:p="http://schemas.microsoft.com/office/2006/metadata/properties" xmlns:ns2="d41f37ef-2b55-4bfc-9897-9b65e0f5e554" targetNamespace="http://schemas.microsoft.com/office/2006/metadata/properties" ma:root="true" ma:fieldsID="93d8dad3d0e3f488b9d87af9755b57e9" ns2:_="">
    <xsd:import namespace="d41f37ef-2b55-4bfc-9897-9b65e0f5e5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1f37ef-2b55-4bfc-9897-9b65e0f5e5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2DBABA-C6A9-4155-8EB5-0C4EA79E31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1f37ef-2b55-4bfc-9897-9b65e0f5e5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A1AC3-7944-4CE9-BC0F-AE0098FE93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29E18CF-0EA6-4B82-9C7A-593DB290C17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372</Words>
  <Application>Microsoft Macintosh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Alexandria</vt:lpstr>
      <vt:lpstr>Alexandria ExtraLight</vt:lpstr>
      <vt:lpstr>Alexandria Light</vt:lpstr>
      <vt:lpstr>Alexandria Medium</vt:lpstr>
      <vt:lpstr>Aptos</vt:lpstr>
      <vt:lpstr>Arial</vt:lpstr>
      <vt:lpstr>Gill Sans MT</vt:lpstr>
      <vt:lpstr>Office Theme</vt:lpstr>
      <vt:lpstr>IETA Case Competition</vt:lpstr>
      <vt:lpstr>Case Example Contest</vt:lpstr>
      <vt:lpstr>Essential Patient Information</vt:lpstr>
      <vt:lpstr>Images</vt:lpstr>
      <vt:lpstr>Management</vt:lpstr>
      <vt:lpstr>Outcome</vt:lpstr>
      <vt:lpstr>Literature</vt:lpstr>
      <vt:lpstr>How to upload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Cooper, Nina C</dc:creator>
  <cp:lastModifiedBy>Arno Vanneste</cp:lastModifiedBy>
  <cp:revision>33</cp:revision>
  <dcterms:created xsi:type="dcterms:W3CDTF">2025-10-13T11:39:43Z</dcterms:created>
  <dcterms:modified xsi:type="dcterms:W3CDTF">2025-10-30T14:58:33Z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0x0101004326A5706A3C5E45A592B6BEBE54EE93</vt:lpwstr>
  </property>
</Properties>
</file>